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1A0D-BBEB-4CA6-ABD7-911D7D229F0B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E78E6C5-4251-4E1E-9E93-19B4BD0A5A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40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1A0D-BBEB-4CA6-ABD7-911D7D229F0B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E6C5-4251-4E1E-9E93-19B4BD0A5A3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9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1A0D-BBEB-4CA6-ABD7-911D7D229F0B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E6C5-4251-4E1E-9E93-19B4BD0A5A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47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1A0D-BBEB-4CA6-ABD7-911D7D229F0B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E6C5-4251-4E1E-9E93-19B4BD0A5A3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3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1A0D-BBEB-4CA6-ABD7-911D7D229F0B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E6C5-4251-4E1E-9E93-19B4BD0A5A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24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1A0D-BBEB-4CA6-ABD7-911D7D229F0B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E6C5-4251-4E1E-9E93-19B4BD0A5A3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1A0D-BBEB-4CA6-ABD7-911D7D229F0B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E6C5-4251-4E1E-9E93-19B4BD0A5A3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20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1A0D-BBEB-4CA6-ABD7-911D7D229F0B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E6C5-4251-4E1E-9E93-19B4BD0A5A3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67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1A0D-BBEB-4CA6-ABD7-911D7D229F0B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E6C5-4251-4E1E-9E93-19B4BD0A5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0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1A0D-BBEB-4CA6-ABD7-911D7D229F0B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E6C5-4251-4E1E-9E93-19B4BD0A5A3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84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88C1A0D-BBEB-4CA6-ABD7-911D7D229F0B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E6C5-4251-4E1E-9E93-19B4BD0A5A3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69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1A0D-BBEB-4CA6-ABD7-911D7D229F0B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E78E6C5-4251-4E1E-9E93-19B4BD0A5A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3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3D95-2BDA-27EE-C8A9-B3E8D7184F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Meter Copper J-Pole Antenna Build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9610F-EF01-CEAC-9581-A48CC87345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1943"/>
                </a:solidFill>
                <a:latin typeface="Arial" panose="020B0604020202020204" pitchFamily="34" charset="0"/>
              </a:rPr>
              <a:t> By: </a:t>
            </a:r>
          </a:p>
          <a:p>
            <a:pPr algn="ctr"/>
            <a:r>
              <a:rPr lang="en-US" b="1" dirty="0">
                <a:solidFill>
                  <a:srgbClr val="001943"/>
                </a:solidFill>
                <a:latin typeface="Arial" panose="020B0604020202020204" pitchFamily="34" charset="0"/>
              </a:rPr>
              <a:t>Gordon </a:t>
            </a:r>
            <a:r>
              <a:rPr lang="en-US" b="1" dirty="0" err="1">
                <a:solidFill>
                  <a:srgbClr val="001943"/>
                </a:solidFill>
                <a:latin typeface="Arial" panose="020B0604020202020204" pitchFamily="34" charset="0"/>
              </a:rPr>
              <a:t>Wadey</a:t>
            </a:r>
            <a:r>
              <a:rPr lang="en-US" b="1" dirty="0">
                <a:solidFill>
                  <a:srgbClr val="001943"/>
                </a:solidFill>
                <a:latin typeface="Arial" panose="020B0604020202020204" pitchFamily="34" charset="0"/>
              </a:rPr>
              <a:t>, </a:t>
            </a:r>
            <a:r>
              <a:rPr lang="en-US" b="1" i="0" dirty="0">
                <a:solidFill>
                  <a:srgbClr val="001943"/>
                </a:solidFill>
                <a:effectLst/>
                <a:latin typeface="Arial" panose="020B0604020202020204" pitchFamily="34" charset="0"/>
              </a:rPr>
              <a:t>W3DBX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3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6787-97AA-66F0-6A9B-76E73B30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Parts and Tools needed for the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B22C7-11BD-047F-D3C3-93269AC0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350" y="2128717"/>
            <a:ext cx="5114759" cy="3450613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Tools / Misc.</a:t>
            </a:r>
            <a:endParaRPr lang="en-US" sz="18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Butane Torch</a:t>
            </a:r>
            <a:endParaRPr lang="en-US" sz="18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95/5 Plumbing Solder</a:t>
            </a:r>
            <a:endParaRPr lang="en-US" sz="18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Tubing cutter</a:t>
            </a:r>
            <a:endParaRPr lang="en-US" sz="18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Tape measure</a:t>
            </a:r>
            <a:endParaRPr lang="en-US" sz="18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Steel Wool / Sand Paper</a:t>
            </a:r>
            <a:endParaRPr lang="en-US" sz="18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Drill &amp; Bit Set</a:t>
            </a:r>
            <a:endParaRPr lang="en-US" sz="18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Soldering Iron / Rosin Core Radio Solder</a:t>
            </a:r>
            <a:endParaRPr lang="en-US" sz="18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56175E-D4C4-5426-33D1-379D7DB99F8B}"/>
              </a:ext>
            </a:extLst>
          </p:cNvPr>
          <p:cNvSpPr txBox="1">
            <a:spLocks/>
          </p:cNvSpPr>
          <p:nvPr/>
        </p:nvSpPr>
        <p:spPr>
          <a:xfrm>
            <a:off x="1217723" y="2128718"/>
            <a:ext cx="511475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kern="100" dirty="0">
                <a:solidFill>
                  <a:srgbClr val="FF0000"/>
                </a:solidFill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Copper J-Pole Antenna - Parts List</a:t>
            </a:r>
            <a:endParaRPr lang="en-US" sz="1800" kern="10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kern="10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800" b="1" kern="100" dirty="0"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10’ – ½” Copper Pipe</a:t>
            </a:r>
            <a:endParaRPr lang="en-US" sz="1800" kern="10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800" b="1" kern="100" dirty="0"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3    - ½” Caps</a:t>
            </a:r>
            <a:endParaRPr lang="en-US" sz="1800" kern="10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800" b="1" kern="100" dirty="0"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1    - ½” Tee</a:t>
            </a:r>
            <a:endParaRPr lang="en-US" sz="1800" kern="10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800" b="1" kern="100" dirty="0"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1    - ½” Elbow</a:t>
            </a:r>
            <a:endParaRPr lang="en-US" sz="1800" kern="10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800" b="1" kern="100" dirty="0"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1    - ½” Slip Coupling Sleeve – No Stop!</a:t>
            </a:r>
            <a:endParaRPr lang="en-US" sz="1800" kern="10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800" b="1" kern="100" dirty="0"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1    - Female Type N Chassis Mount Connector</a:t>
            </a:r>
            <a:endParaRPr lang="en-US" sz="1800" kern="10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800" b="1" kern="100" dirty="0"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4”  - No. 14 copper wire</a:t>
            </a:r>
            <a:endParaRPr lang="en-US" sz="1800" kern="10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4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8424-D37E-39A1-DF00-A22BA7257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97091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DC54E-3E8C-850D-28AA-CD5491ABB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649" y="1385110"/>
            <a:ext cx="9603275" cy="3450613"/>
          </a:xfrm>
        </p:spPr>
        <p:txBody>
          <a:bodyPr>
            <a:normAutofit fontScale="2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Project Discoveries: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VHF has unpredictable behavior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</a:t>
            </a:r>
            <a:r>
              <a:rPr lang="en-US" sz="8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factors are in play;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Connector Type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Coax type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Coax length tuning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Antenna tuning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Vector Network Analyzer (VNA) sequence;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connectors and coax first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Calibrate VNA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“Null” the coax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Recalibrate VNA with nulled coax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antenna well clear of solid objects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Tune the antenna with “Nulled” coax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VNA readings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3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58CA-FC34-2C9B-D4E9-AF15A531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Thank You!!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62718-25D5-8609-94E8-6A3B7A2D1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Join me for a “hands-on” build of this antenna design on Saturday March 23</a:t>
            </a:r>
            <a:r>
              <a:rPr lang="en-US" baseline="30000" dirty="0"/>
              <a:t>rd</a:t>
            </a:r>
            <a:r>
              <a:rPr lang="en-US" dirty="0"/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 at the Fighting Creek Park Pavilion at 9:00AM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Immediately following the 8:00AM PARC Fellowship Breakfast at the County Seat Restaurant </a:t>
            </a:r>
          </a:p>
          <a:p>
            <a:pPr marL="0" indent="0">
              <a:buNone/>
            </a:pPr>
            <a:r>
              <a:rPr lang="en-US" sz="6600" dirty="0"/>
              <a:t> Questions? / Discussion!</a:t>
            </a:r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9762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D002-5922-A15E-0D00-E6986DC1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Antenna Build Project Goals: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00AB1-A30E-ECB7-848F-BC816AECF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 the N4POW Repeater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 to build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 to erect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Stealthy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gain than my ground plane antenna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radials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angle of radiation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 bandwidth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noise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7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3C07AAD2-4015-A827-67D4-508545926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91" y="87171"/>
            <a:ext cx="101445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https://m0ukd.com/calculators/slim-jim-and-j-pole-calculator/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F790B69E-EFF4-A50A-F0B2-9ADF7D9F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7" t="29555" r="39825" b="13911"/>
          <a:stretch>
            <a:fillRect/>
          </a:stretch>
        </p:blipFill>
        <p:spPr bwMode="auto">
          <a:xfrm>
            <a:off x="505839" y="603116"/>
            <a:ext cx="4718356" cy="609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1E2057-0C8E-0EF1-417E-F319F8BF19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11" t="17388" r="28525" b="13056"/>
          <a:stretch/>
        </p:blipFill>
        <p:spPr bwMode="auto">
          <a:xfrm>
            <a:off x="5368464" y="603116"/>
            <a:ext cx="6405245" cy="6099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321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C4D9-9896-2248-2523-1BD08E8E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813" y="189664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The N4POW Tuned Antenna Jig</a:t>
            </a:r>
          </a:p>
        </p:txBody>
      </p:sp>
      <p:pic>
        <p:nvPicPr>
          <p:cNvPr id="5" name="Content Placeholder 4" descr="A wooden plank with metal rods on it&#10;&#10;Description automatically generated with medium confidence">
            <a:extLst>
              <a:ext uri="{FF2B5EF4-FFF2-40B4-BE49-F238E27FC236}">
                <a16:creationId xmlns:a16="http://schemas.microsoft.com/office/drawing/2014/main" id="{6D0B69E8-62A0-E4F4-478A-818BED84F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80" y="800075"/>
            <a:ext cx="4874050" cy="6057925"/>
          </a:xfrm>
        </p:spPr>
      </p:pic>
    </p:spTree>
    <p:extLst>
      <p:ext uri="{BB962C8B-B14F-4D97-AF65-F5344CB8AC3E}">
        <p14:creationId xmlns:p14="http://schemas.microsoft.com/office/powerpoint/2010/main" val="265555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1807-B67A-0159-6F05-F717D4FE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342420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Rig Expert Analyzer results (SWR)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45F435EE-45A8-47E8-263C-12F36671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64" y="880354"/>
            <a:ext cx="7762672" cy="58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0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F7A2-E06A-F487-ACA1-C600B9E2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7" y="481326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Rig Expert Analyzer results (Bandwidth)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D11C5B84-4C67-AD57-9F53-693EE01DE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40121" y="225125"/>
            <a:ext cx="5686637" cy="7326864"/>
          </a:xfrm>
        </p:spPr>
      </p:pic>
    </p:spTree>
    <p:extLst>
      <p:ext uri="{BB962C8B-B14F-4D97-AF65-F5344CB8AC3E}">
        <p14:creationId xmlns:p14="http://schemas.microsoft.com/office/powerpoint/2010/main" val="242610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D2E2-2DEE-15CC-5073-D0F1DD7D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68492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Rig Expert Analyzer results (Resonance)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FD1A5FB8-9AD9-5215-2BBF-033FAAA79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83" y="793108"/>
            <a:ext cx="7604234" cy="5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1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B0638-078D-315B-9F71-FF07E6642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89663"/>
            <a:ext cx="9603275" cy="1049235"/>
          </a:xfrm>
        </p:spPr>
        <p:txBody>
          <a:bodyPr/>
          <a:lstStyle/>
          <a:p>
            <a:r>
              <a:rPr lang="en-US" dirty="0"/>
              <a:t>Rig Expert Analyzer results (Parameters)</a:t>
            </a:r>
          </a:p>
        </p:txBody>
      </p:sp>
      <p:pic>
        <p:nvPicPr>
          <p:cNvPr id="5" name="Picture 4" descr="A close-up of a device&#10;&#10;Description automatically generated">
            <a:extLst>
              <a:ext uri="{FF2B5EF4-FFF2-40B4-BE49-F238E27FC236}">
                <a16:creationId xmlns:a16="http://schemas.microsoft.com/office/drawing/2014/main" id="{204C0D4A-D3CF-A8D1-EBAE-1B146EA6C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05" y="844619"/>
            <a:ext cx="7764957" cy="58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4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CF18-044F-51A5-18C5-3D6ED884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52726"/>
            <a:ext cx="9603275" cy="1049235"/>
          </a:xfrm>
        </p:spPr>
        <p:txBody>
          <a:bodyPr/>
          <a:lstStyle/>
          <a:p>
            <a:r>
              <a:rPr lang="en-US" dirty="0"/>
              <a:t>Rig Expert Analyzer results (Smith Chart)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3F02A940-94B2-4C8A-0CE6-4FDC9628A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28" y="714281"/>
            <a:ext cx="8156028" cy="604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342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</TotalTime>
  <Words>303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Gill Sans MT</vt:lpstr>
      <vt:lpstr>Liberation Serif</vt:lpstr>
      <vt:lpstr>Symbol</vt:lpstr>
      <vt:lpstr>Gallery</vt:lpstr>
      <vt:lpstr>2 Meter Copper J-Pole Antenna Build </vt:lpstr>
      <vt:lpstr>Antenna Build Project Goals:</vt:lpstr>
      <vt:lpstr>PowerPoint Presentation</vt:lpstr>
      <vt:lpstr>The N4POW Tuned Antenna Jig</vt:lpstr>
      <vt:lpstr>Rig Expert Analyzer results (SWR)</vt:lpstr>
      <vt:lpstr>Rig Expert Analyzer results (Bandwidth)</vt:lpstr>
      <vt:lpstr>Rig Expert Analyzer results (Resonance)</vt:lpstr>
      <vt:lpstr>Rig Expert Analyzer results (Parameters)</vt:lpstr>
      <vt:lpstr>Rig Expert Analyzer results (Smith Chart)</vt:lpstr>
      <vt:lpstr>Parts and Tools needed for the build</vt:lpstr>
      <vt:lpstr>Conclusion </vt:lpstr>
      <vt:lpstr>Thank You!!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Meter Copper J-Pole Antenna Build </dc:title>
  <dc:creator>Ray Sommer</dc:creator>
  <cp:lastModifiedBy>Ray Sommer</cp:lastModifiedBy>
  <cp:revision>1</cp:revision>
  <dcterms:created xsi:type="dcterms:W3CDTF">2024-03-10T01:49:24Z</dcterms:created>
  <dcterms:modified xsi:type="dcterms:W3CDTF">2024-03-10T02:29:07Z</dcterms:modified>
</cp:coreProperties>
</file>